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7205760" y="3209040"/>
            <a:ext cx="9971280" cy="795492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7205760" y="3209040"/>
            <a:ext cx="9971280" cy="795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767800" y="6669000"/>
            <a:ext cx="180720" cy="1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379080" y="13338000"/>
            <a:ext cx="62136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12/6/16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774600" y="3905640"/>
            <a:ext cx="19937160" cy="48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RoboCup – Camera stuff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3774600" y="8946360"/>
            <a:ext cx="19937160" cy="33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3774600" y="2178000"/>
            <a:ext cx="19936800" cy="17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SECV – Tobias Weis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The sensor’s ability to simultaneously record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low and high intensity signals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 decibels: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7103F10A-C542-4895-8216-99C71CA11CAA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08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9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1999800" y="6217920"/>
            <a:ext cx="7875720" cy="17445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011680" y="9875520"/>
            <a:ext cx="11325600" cy="120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0C26E714-41B8-455B-916A-CA08C9E73CC9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5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6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935720" y="4137840"/>
            <a:ext cx="8397000" cy="4393800"/>
          </a:xfrm>
          <a:prstGeom prst="rect">
            <a:avLst/>
          </a:prstGeom>
          <a:ln>
            <a:noFill/>
          </a:ln>
        </p:spPr>
      </p:pic>
      <p:sp>
        <p:nvSpPr>
          <p:cNvPr id="118" name="TextShape 6"/>
          <p:cNvSpPr txBox="1"/>
          <p:nvPr/>
        </p:nvSpPr>
        <p:spPr>
          <a:xfrm>
            <a:off x="3391560" y="8686800"/>
            <a:ext cx="52038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http://www.althephoto.com/concepts/spectrum.jpg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1B10E96B-014A-4A0D-AE0B-A45BBBA226F8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2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3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822960" y="4114800"/>
            <a:ext cx="13115520" cy="7315200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3200400" y="11612880"/>
            <a:ext cx="86115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http://photographystepbystep.com/wp-content/uploads/2011/02/Dynamic-Range.jpg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33169ED0-86AF-4530-BA2F-3C3500490E6A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9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0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989000" y="3931920"/>
            <a:ext cx="8252280" cy="8542080"/>
          </a:xfrm>
          <a:prstGeom prst="rect">
            <a:avLst/>
          </a:prstGeom>
          <a:ln>
            <a:noFill/>
          </a:ln>
        </p:spPr>
      </p:pic>
      <p:sp>
        <p:nvSpPr>
          <p:cNvPr id="132" name="TextShape 6"/>
          <p:cNvSpPr txBox="1"/>
          <p:nvPr/>
        </p:nvSpPr>
        <p:spPr>
          <a:xfrm>
            <a:off x="1737360" y="12618720"/>
            <a:ext cx="88524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http://i0.wp.com/www.digicamhelp.com/site/wp-content/uploads/2009/06/hdr-demo.jpg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Noise 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Dark noise (current): thermal energy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(electrons per pixel per second)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Read noise (Quantification noise in A2D)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Photon shot noise (uncertainty in counting photons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due to stochastic nature of photon impacts)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0023AF5E-4C5F-4583-B8E7-472765152397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6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474720" y="7983720"/>
            <a:ext cx="7223760" cy="4360680"/>
          </a:xfrm>
          <a:prstGeom prst="rect">
            <a:avLst/>
          </a:prstGeom>
          <a:ln>
            <a:noFill/>
          </a:ln>
        </p:spPr>
      </p:pic>
      <p:sp>
        <p:nvSpPr>
          <p:cNvPr id="139" name="TextShape 6"/>
          <p:cNvSpPr txBox="1"/>
          <p:nvPr/>
        </p:nvSpPr>
        <p:spPr>
          <a:xfrm>
            <a:off x="365760" y="12729240"/>
            <a:ext cx="167724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https://documentation.meraki.com/MR/WiFi_Basics_and_Best_Practices/Wireless_fundamentals%3A_Signal-to-Noise_Ratio_(SNR)__and_wireless_signal_strength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730F1C74-A81B-4175-830F-E0C124928CCF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43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4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731520" y="4305600"/>
            <a:ext cx="12189240" cy="7673040"/>
          </a:xfrm>
          <a:prstGeom prst="rect">
            <a:avLst/>
          </a:prstGeom>
          <a:ln>
            <a:noFill/>
          </a:ln>
        </p:spPr>
      </p:pic>
      <p:sp>
        <p:nvSpPr>
          <p:cNvPr id="146" name="TextShape 6"/>
          <p:cNvSpPr txBox="1"/>
          <p:nvPr/>
        </p:nvSpPr>
        <p:spPr>
          <a:xfrm>
            <a:off x="1097280" y="12161520"/>
            <a:ext cx="113882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http://www.leica-microsystems.com/science-lab/microscope-cameras/introduction-to-digital-camera-technology/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Responsivity: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input–output gain of a detector system: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electrical output per optical 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6FB04950-18A0-4014-8F02-ECC83A68875D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0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1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Rolling shutter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122E395C-DC9D-4056-9E71-632845447474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5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6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935720" y="4549320"/>
            <a:ext cx="11982960" cy="6972120"/>
          </a:xfrm>
          <a:prstGeom prst="rect">
            <a:avLst/>
          </a:prstGeom>
          <a:ln>
            <a:noFill/>
          </a:ln>
        </p:spPr>
      </p:pic>
      <p:sp>
        <p:nvSpPr>
          <p:cNvPr id="158" name="TextShape 6"/>
          <p:cNvSpPr txBox="1"/>
          <p:nvPr/>
        </p:nvSpPr>
        <p:spPr>
          <a:xfrm>
            <a:off x="4023360" y="11631960"/>
            <a:ext cx="7802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http://www.azom.com/images/Article_Images/ImageForArticle_12006(3).jpg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Rolling shutter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49257988-4E6C-433A-B24E-B3FFF6DCBCAA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2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969200" y="5669280"/>
            <a:ext cx="11655360" cy="47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No focus control, preset by designer,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usually at a distance for which depth of field will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reach infinity even at the greatest aperture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possible with the lens.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36998141-021B-4EB4-9C20-5F72B8F6C20C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8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103120" y="7315200"/>
            <a:ext cx="11274840" cy="4327920"/>
          </a:xfrm>
          <a:prstGeom prst="rect">
            <a:avLst/>
          </a:prstGeom>
          <a:ln>
            <a:noFill/>
          </a:ln>
        </p:spPr>
      </p:pic>
      <p:sp>
        <p:nvSpPr>
          <p:cNvPr id="171" name="TextShape 6"/>
          <p:cNvSpPr txBox="1"/>
          <p:nvPr/>
        </p:nvSpPr>
        <p:spPr>
          <a:xfrm>
            <a:off x="4297680" y="11978640"/>
            <a:ext cx="76482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https://cdn.photographylife.com/wp-content/uploads/2014/06/lens_dof.png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Camera &amp; sensor 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BDA9C29F-1D23-4558-9AB3-BA966444FE6B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hardware –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No focus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control, preset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by designer,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usually at a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distance for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which depth of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field will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reach infinity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even at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greatest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aperture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possible with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the lens.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2A5472CD-C9B7-4642-A3F2-EA69C1F8697D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5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6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48640" y="6645960"/>
            <a:ext cx="12893040" cy="5515560"/>
          </a:xfrm>
          <a:prstGeom prst="rect">
            <a:avLst/>
          </a:prstGeom>
          <a:ln>
            <a:noFill/>
          </a:ln>
        </p:spPr>
      </p:pic>
      <p:sp>
        <p:nvSpPr>
          <p:cNvPr id="178" name="TextShape 6"/>
          <p:cNvSpPr txBox="1"/>
          <p:nvPr/>
        </p:nvSpPr>
        <p:spPr>
          <a:xfrm>
            <a:off x="5669280" y="11338560"/>
            <a:ext cx="26679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http://imgur.com/LI1kx5u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&amp;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B481133D-E52B-47E9-8AD5-0AD9A0298DCE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Exposure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How long do we want to count photons?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F5074620-0E26-43ED-90BF-5293576800BB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65760" y="5578560"/>
            <a:ext cx="13898520" cy="69487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4813280" y="5669280"/>
            <a:ext cx="9101520" cy="6035040"/>
          </a:xfrm>
          <a:prstGeom prst="rect">
            <a:avLst/>
          </a:prstGeom>
          <a:ln>
            <a:noFill/>
          </a:ln>
        </p:spPr>
      </p:pic>
      <p:sp>
        <p:nvSpPr>
          <p:cNvPr id="187" name="TextShape 4"/>
          <p:cNvSpPr txBox="1"/>
          <p:nvPr/>
        </p:nvSpPr>
        <p:spPr>
          <a:xfrm>
            <a:off x="15361920" y="11906280"/>
            <a:ext cx="81925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http://www.myphotoshopsite.com/tutorials/level_3/images/exposure_sample.jpg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5"/>
          <p:cNvSpPr txBox="1"/>
          <p:nvPr/>
        </p:nvSpPr>
        <p:spPr>
          <a:xfrm>
            <a:off x="2468880" y="12470760"/>
            <a:ext cx="92988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https://cdn.tutsplus.com/photo/uploads/legacy/287_meterviewfinder/PerfectExposure-1.jpg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Gain (ISO in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digital sensors)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Amount of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amplification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Effect: More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quantification &amp;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photon noise →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Lower SNR!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5CEA95A4-DFC4-4D17-B859-D6CBBFEC59C3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834640" y="6117120"/>
            <a:ext cx="13090680" cy="6593040"/>
          </a:xfrm>
          <a:prstGeom prst="rect">
            <a:avLst/>
          </a:prstGeom>
          <a:ln>
            <a:noFill/>
          </a:ln>
        </p:spPr>
      </p:pic>
      <p:sp>
        <p:nvSpPr>
          <p:cNvPr id="193" name="TextShape 4"/>
          <p:cNvSpPr txBox="1"/>
          <p:nvPr/>
        </p:nvSpPr>
        <p:spPr>
          <a:xfrm>
            <a:off x="3202560" y="12820680"/>
            <a:ext cx="9324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https://blog.carlchapman.com/wp-content/uploads/2011/07/canon-g12-noise-shots-4EV.jpg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 - 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Why?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Remember: Bayer-Pattern to approximate the color response of the human visual system, 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which peaks in sensitivity in the green spectral region (approximately 550 nanometer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wavelength). This approximation has to be translated back when displaying images → White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balance (compute initial wavelength (color) that produced measurements)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F7EDB8FB-9ECB-40AE-8681-348B75BCDCB3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9052560" y="7955280"/>
            <a:ext cx="7132320" cy="4994280"/>
          </a:xfrm>
          <a:prstGeom prst="rect">
            <a:avLst/>
          </a:prstGeom>
          <a:ln>
            <a:noFill/>
          </a:ln>
        </p:spPr>
      </p:pic>
      <p:sp>
        <p:nvSpPr>
          <p:cNvPr id="198" name="TextShape 4"/>
          <p:cNvSpPr txBox="1"/>
          <p:nvPr/>
        </p:nvSpPr>
        <p:spPr>
          <a:xfrm>
            <a:off x="9822960" y="12912120"/>
            <a:ext cx="5264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http://www.siliconimaging.com/RGB%20Bayer.htm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 - White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B702FDB4-8FB7-4D09-8CB0-AE8BF94B7828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86800" y="2651760"/>
            <a:ext cx="12191760" cy="9753120"/>
          </a:xfrm>
          <a:prstGeom prst="rect">
            <a:avLst/>
          </a:prstGeom>
          <a:ln>
            <a:noFill/>
          </a:ln>
        </p:spPr>
      </p:pic>
      <p:sp>
        <p:nvSpPr>
          <p:cNvPr id="203" name="TextShape 4"/>
          <p:cNvSpPr txBox="1"/>
          <p:nvPr/>
        </p:nvSpPr>
        <p:spPr>
          <a:xfrm>
            <a:off x="10058400" y="12070080"/>
            <a:ext cx="73497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http://www.jrstjeanphotography.com/2011/01/end-of-white-balance.html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 - White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Why is white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balance specified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with Temperature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 Kelvin?!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→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planckian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blackbody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radiators (good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approximation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natural + artificial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light sources)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49D6EB24-4F9B-4057-A66F-EB46EC7F35CA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307600" y="6035040"/>
            <a:ext cx="5922000" cy="66596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9825840" y="9326880"/>
            <a:ext cx="13217040" cy="3383280"/>
          </a:xfrm>
          <a:prstGeom prst="rect">
            <a:avLst/>
          </a:prstGeom>
          <a:ln>
            <a:noFill/>
          </a:ln>
        </p:spPr>
      </p:pic>
      <p:sp>
        <p:nvSpPr>
          <p:cNvPr id="209" name="TextShape 4"/>
          <p:cNvSpPr txBox="1"/>
          <p:nvPr/>
        </p:nvSpPr>
        <p:spPr>
          <a:xfrm>
            <a:off x="2714760" y="1282068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https://en.wikipedia.org/wiki/Black-body_radiation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5"/>
          <p:cNvSpPr txBox="1"/>
          <p:nvPr/>
        </p:nvSpPr>
        <p:spPr>
          <a:xfrm>
            <a:off x="14419080" y="1281744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https://en.wikipedia.org/wiki/Black-body_radiation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10058400" y="6930000"/>
            <a:ext cx="12710160" cy="2288880"/>
          </a:xfrm>
          <a:prstGeom prst="rect">
            <a:avLst/>
          </a:prstGeom>
          <a:ln>
            <a:noFill/>
          </a:ln>
        </p:spPr>
      </p:pic>
      <p:sp>
        <p:nvSpPr>
          <p:cNvPr id="212" name="TextShape 6"/>
          <p:cNvSpPr txBox="1"/>
          <p:nvPr/>
        </p:nvSpPr>
        <p:spPr>
          <a:xfrm>
            <a:off x="10058400" y="6583680"/>
            <a:ext cx="1298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Tobi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Parameters - 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Approaches (image color correction or illuminant estimation + correction)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Scale R,G,B (or XYZ, or LMS, von Kries hypothesis, image color correction):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Assumed “white/neutral” pixel: [R’, G’, B’], scale each color channel individually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3012560" y="8368920"/>
            <a:ext cx="10030320" cy="20552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rcRect l="14736" t="35325" r="32762" b="8002"/>
          <a:stretch/>
        </p:blipFill>
        <p:spPr>
          <a:xfrm>
            <a:off x="2560320" y="6955560"/>
            <a:ext cx="9326880" cy="566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Common selection of white/neutral → scale factors: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Grey world assumption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(average reflectance of a scene is achromatic)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“[…] we can adjust a gain factor to two of the channels so that both their means are now equal to </a:t>
            </a: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the reference channel, which is often taken to be green.”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</a:t>
            </a:r>
            <a:r>
              <a:rPr b="1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This gray world method is quite effective in practice, except in situations where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 certain color may dominate, [...]”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White 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314640" y="12637800"/>
            <a:ext cx="8372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good general report on white balance and algorithms: https://courses.cs.washington.edu/courses/cse467/08au/labs/l5/whiteBalance.pdf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103120" y="6583680"/>
            <a:ext cx="5760720" cy="423108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9326880" y="7863840"/>
            <a:ext cx="6391080" cy="135612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17282160" y="6949440"/>
            <a:ext cx="6774120" cy="2834640"/>
          </a:xfrm>
          <a:prstGeom prst="rect">
            <a:avLst/>
          </a:prstGeom>
          <a:ln>
            <a:noFill/>
          </a:ln>
        </p:spPr>
      </p:pic>
      <p:sp>
        <p:nvSpPr>
          <p:cNvPr id="223" name="Line 4"/>
          <p:cNvSpPr/>
          <p:nvPr/>
        </p:nvSpPr>
        <p:spPr>
          <a:xfrm>
            <a:off x="8595360" y="859536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5"/>
          <p:cNvSpPr/>
          <p:nvPr/>
        </p:nvSpPr>
        <p:spPr>
          <a:xfrm>
            <a:off x="16093440" y="8503920"/>
            <a:ext cx="723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Common selection of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white/neutral → scale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factors: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Retinex Theory (white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patch)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perceived white is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associated with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maximum cone signals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(white world assumption)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brightest point in an image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is often due to reflectance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of a glossy surface,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which tends to reflect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actual color of the light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attempts to equalize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maximum value of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three channels to produce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 white patch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White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14640" y="12637800"/>
            <a:ext cx="8372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good general report on white balance and algorithms: https://courses.cs.washington.edu/courses/cse467/08au/labs/l5/whiteBalance.pdf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870920" y="7772400"/>
            <a:ext cx="6724440" cy="38404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9897840" y="9052560"/>
            <a:ext cx="5646960" cy="137160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rcRect l="0" t="10700" r="0" b="0"/>
          <a:stretch/>
        </p:blipFill>
        <p:spPr>
          <a:xfrm>
            <a:off x="17282160" y="8686800"/>
            <a:ext cx="6366960" cy="2286000"/>
          </a:xfrm>
          <a:prstGeom prst="rect">
            <a:avLst/>
          </a:prstGeom>
          <a:ln>
            <a:noFill/>
          </a:ln>
        </p:spPr>
      </p:pic>
      <p:sp>
        <p:nvSpPr>
          <p:cNvPr id="231" name="Line 4"/>
          <p:cNvSpPr/>
          <p:nvPr/>
        </p:nvSpPr>
        <p:spPr>
          <a:xfrm>
            <a:off x="8869680" y="9784080"/>
            <a:ext cx="6400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5"/>
          <p:cNvSpPr/>
          <p:nvPr/>
        </p:nvSpPr>
        <p:spPr>
          <a:xfrm>
            <a:off x="15910560" y="9784080"/>
            <a:ext cx="731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Camera hardware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AD09BB0F-348E-4EE7-9C63-59D41D5D2255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TextShape 4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1978640" y="3749040"/>
            <a:ext cx="11612880" cy="785016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894680" y="3970440"/>
            <a:ext cx="9425880" cy="6087960"/>
          </a:xfrm>
          <a:prstGeom prst="rect">
            <a:avLst/>
          </a:prstGeom>
          <a:ln>
            <a:noFill/>
          </a:ln>
        </p:spPr>
      </p:pic>
      <p:sp>
        <p:nvSpPr>
          <p:cNvPr id="50" name="TextShape 5"/>
          <p:cNvSpPr txBox="1"/>
          <p:nvPr/>
        </p:nvSpPr>
        <p:spPr>
          <a:xfrm>
            <a:off x="1920240" y="12729600"/>
            <a:ext cx="914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https://www.scratchapixel.com/lessons/3d-basic-rendering/3d-viewing-pinhole-camera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TextShape 6"/>
          <p:cNvSpPr txBox="1"/>
          <p:nvPr/>
        </p:nvSpPr>
        <p:spPr>
          <a:xfrm>
            <a:off x="13167360" y="12710160"/>
            <a:ext cx="10058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http://docs.opencv.org/2.4/modules/calib3d/doc/camera_calibration_and_3d_reconstruction.html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/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→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-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-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-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-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x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-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(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!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et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rs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–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hi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te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314640" y="12637800"/>
            <a:ext cx="8372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good general report on white balance and algorithms: https://courses.cs.washington.edu/courses/cse467/08au/labs/l5/whiteBalance.pdf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0058400" y="6400800"/>
            <a:ext cx="3366000" cy="13485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4480560" y="8686800"/>
            <a:ext cx="15204960" cy="341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Other methods: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Illuminant voting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Color by correlation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Gamut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Bayesian formulation, Neural nets, combined strategies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Question: which method is used by Nao?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White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balance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314640" y="12637800"/>
            <a:ext cx="8372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good general report on white balance and algorithms: https://courses.cs.washington.edu/courses/cse467/08au/labs/l5/whiteBalance.pdf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rcRect l="1450" t="2557" r="0" b="0"/>
          <a:stretch/>
        </p:blipFill>
        <p:spPr>
          <a:xfrm>
            <a:off x="12618720" y="2286000"/>
            <a:ext cx="10241280" cy="3474720"/>
          </a:xfrm>
          <a:prstGeom prst="rect">
            <a:avLst/>
          </a:prstGeom>
          <a:ln>
            <a:noFill/>
          </a:ln>
        </p:spPr>
      </p:pic>
      <p:sp>
        <p:nvSpPr>
          <p:cNvPr id="242" name="Line 4"/>
          <p:cNvSpPr/>
          <p:nvPr/>
        </p:nvSpPr>
        <p:spPr>
          <a:xfrm flipV="1">
            <a:off x="5943600" y="3566160"/>
            <a:ext cx="640080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Illumination estimation (constrained)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Lee et. al: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Illuminant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35571476-EF63-48DA-AACF-ED9648F7885E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1978640" y="3408480"/>
            <a:ext cx="11521440" cy="9102240"/>
          </a:xfrm>
          <a:prstGeom prst="rect">
            <a:avLst/>
          </a:prstGeom>
          <a:ln>
            <a:noFill/>
          </a:ln>
        </p:spPr>
      </p:pic>
      <p:sp>
        <p:nvSpPr>
          <p:cNvPr id="247" name="TextShape 4"/>
          <p:cNvSpPr txBox="1"/>
          <p:nvPr/>
        </p:nvSpPr>
        <p:spPr>
          <a:xfrm>
            <a:off x="14213520" y="12710160"/>
            <a:ext cx="7640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http://www2.cmp.uea.ac.uk/Research/compvis/CGmainPhysicsBased.htm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1127520" y="7223760"/>
            <a:ext cx="10302480" cy="5303520"/>
          </a:xfrm>
          <a:prstGeom prst="rect">
            <a:avLst/>
          </a:prstGeom>
          <a:ln>
            <a:noFill/>
          </a:ln>
        </p:spPr>
      </p:pic>
      <p:sp>
        <p:nvSpPr>
          <p:cNvPr id="249" name="TextShape 5"/>
          <p:cNvSpPr txBox="1"/>
          <p:nvPr/>
        </p:nvSpPr>
        <p:spPr>
          <a:xfrm>
            <a:off x="1737360" y="6035040"/>
            <a:ext cx="12585960" cy="115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Hsien-Che Lee. Method for computing scene-illuminant chromaticity from specular highlights.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Glenn E. Healey and Steven A. Shafer and Lawrence B. Wolff, editor, Color, pages 340-347.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Jones and Bartlett, Boston, 1992.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Illumination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– Illuminant estimation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1C6DE450-D85C-484E-9957-5CB41D173ED7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rcRect l="0" t="0" r="0" b="63736"/>
          <a:stretch/>
        </p:blipFill>
        <p:spPr>
          <a:xfrm>
            <a:off x="2926080" y="4480560"/>
            <a:ext cx="19054800" cy="690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hardware -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parameters &amp;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AE46CE93-5C5C-450D-891E-E9E509928712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5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</a:t>
                      </a: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65760" y="4336200"/>
            <a:ext cx="13401720" cy="7825320"/>
          </a:xfrm>
          <a:prstGeom prst="rect">
            <a:avLst/>
          </a:prstGeom>
          <a:ln>
            <a:noFill/>
          </a:ln>
        </p:spPr>
      </p:pic>
      <p:sp>
        <p:nvSpPr>
          <p:cNvPr id="58" name="TextShape 6"/>
          <p:cNvSpPr txBox="1"/>
          <p:nvPr/>
        </p:nvSpPr>
        <p:spPr>
          <a:xfrm>
            <a:off x="457200" y="12710160"/>
            <a:ext cx="6766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http://www.onsemi.com/pub_link/Collateral/MT9M114-D.PDF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Line 7"/>
          <p:cNvSpPr/>
          <p:nvPr/>
        </p:nvSpPr>
        <p:spPr>
          <a:xfrm flipH="1">
            <a:off x="12893040" y="3474720"/>
            <a:ext cx="11887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-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era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ame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ters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&amp;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effe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56E1A0C0-2025-47EE-B48C-CBFF944B1E67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3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Line 6"/>
          <p:cNvSpPr/>
          <p:nvPr/>
        </p:nvSpPr>
        <p:spPr>
          <a:xfrm flipH="1">
            <a:off x="12070080" y="4389120"/>
            <a:ext cx="212472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Line 7"/>
          <p:cNvSpPr/>
          <p:nvPr/>
        </p:nvSpPr>
        <p:spPr>
          <a:xfrm flipH="1">
            <a:off x="10972800" y="5120640"/>
            <a:ext cx="3017520" cy="3200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57600" y="7612200"/>
            <a:ext cx="6675120" cy="5006520"/>
          </a:xfrm>
          <a:prstGeom prst="rect">
            <a:avLst/>
          </a:prstGeom>
          <a:ln>
            <a:noFill/>
          </a:ln>
        </p:spPr>
      </p:pic>
      <p:sp>
        <p:nvSpPr>
          <p:cNvPr id="68" name="TextShape 8"/>
          <p:cNvSpPr txBox="1"/>
          <p:nvPr/>
        </p:nvSpPr>
        <p:spPr>
          <a:xfrm>
            <a:off x="4297680" y="12729240"/>
            <a:ext cx="52405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https://en.wikipedia.org/wiki/Image_sensor_format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94680" y="3840480"/>
            <a:ext cx="9958320" cy="2560320"/>
          </a:xfrm>
          <a:prstGeom prst="rect">
            <a:avLst/>
          </a:prstGeom>
          <a:ln>
            <a:noFill/>
          </a:ln>
        </p:spPr>
      </p:pic>
      <p:sp>
        <p:nvSpPr>
          <p:cNvPr id="70" name="TextShape 9"/>
          <p:cNvSpPr txBox="1"/>
          <p:nvPr/>
        </p:nvSpPr>
        <p:spPr>
          <a:xfrm>
            <a:off x="3036600" y="6511320"/>
            <a:ext cx="75704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https://upload.wikimedia.org/wikipedia/commons/3/32/Resolution_test.jpg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CMOS technology: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Electron-to-Voltage conversion IN PIXEL: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Effective sensing area smaller (than CCD)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due to other needed 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Less blooming/bleeding than CCD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CD53C84D-5797-4BC4-B206-30A2F3BEA635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4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Line 6"/>
          <p:cNvSpPr/>
          <p:nvPr/>
        </p:nvSpPr>
        <p:spPr>
          <a:xfrm flipH="1">
            <a:off x="11430000" y="6400800"/>
            <a:ext cx="237744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645920" y="7223760"/>
            <a:ext cx="8979480" cy="5371560"/>
          </a:xfrm>
          <a:prstGeom prst="rect">
            <a:avLst/>
          </a:prstGeom>
          <a:ln>
            <a:noFill/>
          </a:ln>
        </p:spPr>
      </p:pic>
      <p:sp>
        <p:nvSpPr>
          <p:cNvPr id="78" name="TextShape 7"/>
          <p:cNvSpPr txBox="1"/>
          <p:nvPr/>
        </p:nvSpPr>
        <p:spPr>
          <a:xfrm>
            <a:off x="3383280" y="12618720"/>
            <a:ext cx="5737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https://www.tedpella.com/cameras_html/ccd_cmos.htm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Pixels – Full-well capacity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Blooming artifacts &amp; oversaturation are a function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of pixel-size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era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ame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ters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&amp; 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effe</a:t>
            </a: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483CBA9E-F61C-411F-AF88-6BA23F6E59E9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2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</a:t>
                      </a: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1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2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Line 6"/>
          <p:cNvSpPr/>
          <p:nvPr/>
        </p:nvSpPr>
        <p:spPr>
          <a:xfrm flipH="1">
            <a:off x="11430000" y="6400800"/>
            <a:ext cx="237744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8140680" y="8138160"/>
            <a:ext cx="5118120" cy="356616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645920" y="8138160"/>
            <a:ext cx="6222960" cy="3566160"/>
          </a:xfrm>
          <a:prstGeom prst="rect">
            <a:avLst/>
          </a:prstGeom>
          <a:ln>
            <a:noFill/>
          </a:ln>
        </p:spPr>
      </p:pic>
      <p:sp>
        <p:nvSpPr>
          <p:cNvPr id="87" name="TextShape 7"/>
          <p:cNvSpPr txBox="1"/>
          <p:nvPr/>
        </p:nvSpPr>
        <p:spPr>
          <a:xfrm>
            <a:off x="1779120" y="12272040"/>
            <a:ext cx="113882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http://www.leica-microsystems.com/science-lab/microscope-cameras/introduction-to-digital-camera-technology/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-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FB80C1CB-6638-41DD-971B-E7F454D68FBD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1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2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77440" y="4572000"/>
            <a:ext cx="7482960" cy="6126480"/>
          </a:xfrm>
          <a:prstGeom prst="rect">
            <a:avLst/>
          </a:prstGeom>
          <a:ln>
            <a:noFill/>
          </a:ln>
        </p:spPr>
      </p:pic>
      <p:sp>
        <p:nvSpPr>
          <p:cNvPr id="94" name="TextShape 6"/>
          <p:cNvSpPr txBox="1"/>
          <p:nvPr/>
        </p:nvSpPr>
        <p:spPr>
          <a:xfrm>
            <a:off x="2194560" y="11083320"/>
            <a:ext cx="7928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http://olympus.magnet.fsu.edu/primer/digitalimaging/cmosimagesensors.html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7"/>
          <p:cNvSpPr/>
          <p:nvPr/>
        </p:nvSpPr>
        <p:spPr>
          <a:xfrm flipH="1">
            <a:off x="10515600" y="6126480"/>
            <a:ext cx="338328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894680" y="2970360"/>
            <a:ext cx="20354400" cy="98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Nao camera hardware – meaning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Bayer-Filter: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Twice as many green (luminance-sensitive) as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red and blue (chrominance-sensitive)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Mimic physiology of human 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De-Mosaicing for final image, e.g. interpolation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Can cause artifacts at fine details (e.g. Moiré)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894680" y="196920"/>
            <a:ext cx="1887192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Camera parameters &amp; effects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22176000" y="13320000"/>
            <a:ext cx="18342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5067E428-54C2-4E50-AF9E-66E6753B7F8D}" type="slidenum">
              <a:rPr b="0" lang="en-US" sz="1800" spc="-1" strike="noStrike">
                <a:solidFill>
                  <a:srgbClr val="00618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Georgi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9" name="Table 4"/>
          <p:cNvGraphicFramePr/>
          <p:nvPr/>
        </p:nvGraphicFramePr>
        <p:xfrm>
          <a:off x="14194800" y="2714400"/>
          <a:ext cx="9721800" cy="9769320"/>
        </p:xfrm>
        <a:graphic>
          <a:graphicData uri="http://schemas.openxmlformats.org/drawingml/2006/table">
            <a:tbl>
              <a:tblPr/>
              <a:tblGrid>
                <a:gridCol w="1470240"/>
                <a:gridCol w="3882600"/>
                <a:gridCol w="4368960"/>
              </a:tblGrid>
              <a:tr h="-13320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MT9M114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SOC Image 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Imaging Array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1.22 Mp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Optical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1/6 inch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Active Pixels (HxV)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1288x968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Sensitivity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size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1.9µm*1.9µm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Dynamic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70 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Signal/Noise ratio (max)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37dB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Responsivity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2.24V/Lux-sec (550 nm)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Camera 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1280*960@30fps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 Format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(YUV422 color space)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Shutter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Electronic Rolling shutter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8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of view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72.6°DFOV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6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range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30cm ~ infinity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7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Focus type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Fixed focus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TextShape 5"/>
          <p:cNvSpPr txBox="1"/>
          <p:nvPr/>
        </p:nvSpPr>
        <p:spPr>
          <a:xfrm>
            <a:off x="15631920" y="18118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Line 6"/>
          <p:cNvSpPr/>
          <p:nvPr/>
        </p:nvSpPr>
        <p:spPr>
          <a:xfrm flipH="1">
            <a:off x="11887200" y="6126480"/>
            <a:ext cx="201168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280160" y="8046720"/>
            <a:ext cx="6573240" cy="4206240"/>
          </a:xfrm>
          <a:prstGeom prst="rect">
            <a:avLst/>
          </a:prstGeom>
          <a:ln>
            <a:noFill/>
          </a:ln>
        </p:spPr>
      </p:pic>
      <p:sp>
        <p:nvSpPr>
          <p:cNvPr id="103" name="TextShape 7"/>
          <p:cNvSpPr txBox="1"/>
          <p:nvPr/>
        </p:nvSpPr>
        <p:spPr>
          <a:xfrm>
            <a:off x="1828800" y="12710160"/>
            <a:ext cx="4175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https://en.wikipedia.org/wiki/Bayer_filter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8415000" y="8595360"/>
            <a:ext cx="5666760" cy="36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2016-12-17T18:16:10Z</dcterms:modified>
  <cp:revision>9</cp:revision>
  <dc:subject/>
  <dc:title/>
</cp:coreProperties>
</file>